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9" r:id="rId11"/>
  </p:sldIdLst>
  <p:sldSz cx="18288000" cy="10287000"/>
  <p:notesSz cx="6858000" cy="9144000"/>
  <p:embeddedFontLst>
    <p:embeddedFont>
      <p:font typeface="Eczar" charset="0"/>
      <p:regular r:id="rId13"/>
    </p:embeddedFont>
    <p:embeddedFont>
      <p:font typeface="Eczar Semi-Bold" charset="0"/>
      <p:regular r:id="rId14"/>
    </p:embeddedFont>
    <p:embeddedFont>
      <p:font typeface="Public Sans" charset="0"/>
      <p:regular r:id="rId15"/>
    </p:embeddedFont>
    <p:embeddedFont>
      <p:font typeface="Raleway" charset="0"/>
      <p:regular r:id="rId16"/>
      <p:bold r:id="rId17"/>
      <p:italic r:id="rId18"/>
      <p:boldItalic r:id="rId19"/>
    </p:embeddedFont>
    <p:embeddedFont>
      <p:font typeface="Eczar Bold" charset="0"/>
      <p:regular r:id="rId20"/>
    </p:embeddedFont>
    <p:embeddedFont>
      <p:font typeface="Calibri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-1218" y="-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2.svg>
</file>

<file path=ppt/media/image3.png>
</file>

<file path=ppt/media/image4.png>
</file>

<file path=ppt/media/image5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58A684-C02C-4144-922C-AFD8D21E13D0}" type="datetimeFigureOut">
              <a:rPr lang="en-IN" smtClean="0"/>
              <a:pPr/>
              <a:t>27-10-2023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47345A-C1A2-4C45-9B03-0CA2606B88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318870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7345A-C1A2-4C45-9B03-0CA2606B885C}" type="slidenum">
              <a:rPr lang="en-IN" smtClean="0"/>
              <a:pPr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334409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984660">
            <a:off x="15459392" y="3586957"/>
            <a:ext cx="5029200" cy="4114800"/>
          </a:xfrm>
          <a:custGeom>
            <a:avLst/>
            <a:gdLst/>
            <a:ahLst/>
            <a:cxnLst/>
            <a:rect l="l" t="t" r="r" b="b"/>
            <a:pathLst>
              <a:path w="5029200" h="41148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119339" y="-4507184"/>
            <a:ext cx="10029895" cy="9014368"/>
          </a:xfrm>
          <a:custGeom>
            <a:avLst/>
            <a:gdLst/>
            <a:ahLst/>
            <a:cxnLst/>
            <a:rect l="l" t="t" r="r" b="b"/>
            <a:pathLst>
              <a:path w="10029895" h="9014368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264648">
            <a:off x="-2042291" y="3086100"/>
            <a:ext cx="5029200" cy="4114800"/>
          </a:xfrm>
          <a:custGeom>
            <a:avLst/>
            <a:gdLst/>
            <a:ahLst/>
            <a:cxnLst/>
            <a:rect l="l" t="t" r="r" b="b"/>
            <a:pathLst>
              <a:path w="5029200" h="41148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014947" y="4938208"/>
            <a:ext cx="10029895" cy="9014368"/>
          </a:xfrm>
          <a:custGeom>
            <a:avLst/>
            <a:gdLst/>
            <a:ahLst/>
            <a:cxnLst/>
            <a:rect l="l" t="t" r="r" b="b"/>
            <a:pathLst>
              <a:path w="10029895" h="9014368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762428" y="-1567595"/>
            <a:ext cx="7406640" cy="8229600"/>
          </a:xfrm>
          <a:custGeom>
            <a:avLst/>
            <a:gdLst/>
            <a:ahLst/>
            <a:cxnLst/>
            <a:rect l="l" t="t" r="r" b="b"/>
            <a:pathLst>
              <a:path w="7406640" h="822960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6495018">
            <a:off x="-1249695" y="5438343"/>
            <a:ext cx="7406640" cy="8229600"/>
          </a:xfrm>
          <a:custGeom>
            <a:avLst/>
            <a:gdLst/>
            <a:ahLst/>
            <a:cxnLst/>
            <a:rect l="l" t="t" r="r" b="b"/>
            <a:pathLst>
              <a:path w="7406640" h="822960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979053" y="1066800"/>
            <a:ext cx="10513103" cy="2272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43"/>
              </a:lnSpc>
            </a:pPr>
            <a:r>
              <a:rPr lang="en-US" sz="7776">
                <a:solidFill>
                  <a:srgbClr val="273384"/>
                </a:solidFill>
                <a:latin typeface="Eczar"/>
              </a:rPr>
              <a:t>TO DO </a:t>
            </a:r>
          </a:p>
          <a:p>
            <a:pPr algn="ctr">
              <a:lnSpc>
                <a:spcPts val="8943"/>
              </a:lnSpc>
            </a:pPr>
            <a:r>
              <a:rPr lang="en-US" sz="7776">
                <a:solidFill>
                  <a:srgbClr val="273384"/>
                </a:solidFill>
                <a:latin typeface="Eczar"/>
              </a:rPr>
              <a:t>PLANNER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828844" y="3888350"/>
            <a:ext cx="7663312" cy="859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34"/>
              </a:lnSpc>
            </a:pPr>
            <a:r>
              <a:rPr lang="en-US" sz="4500">
                <a:solidFill>
                  <a:srgbClr val="273384"/>
                </a:solidFill>
                <a:latin typeface="Eczar Semi-Bold"/>
              </a:rPr>
              <a:t>Your  don't Forgot Anything </a:t>
            </a:r>
          </a:p>
        </p:txBody>
      </p:sp>
      <p:sp>
        <p:nvSpPr>
          <p:cNvPr id="10" name="Freeform 10"/>
          <p:cNvSpPr/>
          <p:nvPr/>
        </p:nvSpPr>
        <p:spPr>
          <a:xfrm rot="-2700000">
            <a:off x="-1551070" y="-4895564"/>
            <a:ext cx="7406640" cy="8229600"/>
          </a:xfrm>
          <a:custGeom>
            <a:avLst/>
            <a:gdLst/>
            <a:ahLst/>
            <a:cxnLst/>
            <a:rect l="l" t="t" r="r" b="b"/>
            <a:pathLst>
              <a:path w="7406640" h="822960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3442328">
            <a:off x="12759754" y="6160928"/>
            <a:ext cx="7406640" cy="8229600"/>
          </a:xfrm>
          <a:custGeom>
            <a:avLst/>
            <a:gdLst/>
            <a:ahLst/>
            <a:cxnLst/>
            <a:rect l="l" t="t" r="r" b="b"/>
            <a:pathLst>
              <a:path w="7406640" h="822960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1556347" y="2216924"/>
            <a:ext cx="6445139" cy="584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7"/>
              </a:lnSpc>
            </a:pPr>
            <a:r>
              <a:rPr lang="en-US" sz="3390">
                <a:solidFill>
                  <a:srgbClr val="A88353"/>
                </a:solidFill>
                <a:latin typeface="Public Sans"/>
              </a:rPr>
              <a:t>Your Group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99208" y="5962912"/>
            <a:ext cx="13179708" cy="3590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5"/>
              </a:lnSpc>
            </a:pPr>
            <a:r>
              <a:rPr lang="en-US" sz="3500" dirty="0">
                <a:solidFill>
                  <a:srgbClr val="000000"/>
                </a:solidFill>
                <a:latin typeface="Raleway"/>
              </a:rPr>
              <a:t>Our Team Members:</a:t>
            </a:r>
          </a:p>
          <a:p>
            <a:pPr algn="ctr">
              <a:lnSpc>
                <a:spcPts val="5705"/>
              </a:lnSpc>
            </a:pPr>
            <a:r>
              <a:rPr lang="en-US" sz="3500" dirty="0" err="1">
                <a:solidFill>
                  <a:srgbClr val="000000"/>
                </a:solidFill>
                <a:latin typeface="Raleway"/>
              </a:rPr>
              <a:t>N.Aruldoss</a:t>
            </a:r>
            <a:r>
              <a:rPr lang="en-US" sz="3500" dirty="0">
                <a:solidFill>
                  <a:srgbClr val="000000"/>
                </a:solidFill>
                <a:latin typeface="Raleway"/>
              </a:rPr>
              <a:t>(421320104003)</a:t>
            </a:r>
          </a:p>
          <a:p>
            <a:pPr algn="ctr">
              <a:lnSpc>
                <a:spcPts val="5705"/>
              </a:lnSpc>
            </a:pPr>
            <a:r>
              <a:rPr lang="en-US" sz="3500" dirty="0">
                <a:solidFill>
                  <a:srgbClr val="000000"/>
                </a:solidFill>
                <a:latin typeface="Raleway"/>
              </a:rPr>
              <a:t>B..HARISH (421320104012)</a:t>
            </a:r>
          </a:p>
          <a:p>
            <a:pPr algn="ctr">
              <a:lnSpc>
                <a:spcPts val="5705"/>
              </a:lnSpc>
            </a:pPr>
            <a:r>
              <a:rPr lang="en-US" sz="3500" dirty="0">
                <a:solidFill>
                  <a:srgbClr val="000000"/>
                </a:solidFill>
                <a:latin typeface="Raleway"/>
              </a:rPr>
              <a:t>                 </a:t>
            </a:r>
            <a:r>
              <a:rPr lang="en-US" sz="3500" dirty="0" err="1">
                <a:solidFill>
                  <a:srgbClr val="000000"/>
                </a:solidFill>
                <a:latin typeface="Raleway"/>
              </a:rPr>
              <a:t>MS.Kamil</a:t>
            </a:r>
            <a:r>
              <a:rPr lang="en-US" sz="3500" dirty="0">
                <a:solidFill>
                  <a:srgbClr val="000000"/>
                </a:solidFill>
                <a:latin typeface="Raleway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Raleway"/>
              </a:rPr>
              <a:t>mohamed</a:t>
            </a:r>
            <a:r>
              <a:rPr lang="en-US" sz="3500" dirty="0">
                <a:solidFill>
                  <a:srgbClr val="000000"/>
                </a:solidFill>
                <a:latin typeface="Raleway"/>
              </a:rPr>
              <a:t>(421320104014)</a:t>
            </a:r>
          </a:p>
          <a:p>
            <a:pPr algn="ctr">
              <a:lnSpc>
                <a:spcPts val="5705"/>
              </a:lnSpc>
            </a:pPr>
            <a:r>
              <a:rPr lang="en-US" sz="3500" dirty="0">
                <a:solidFill>
                  <a:srgbClr val="000000"/>
                </a:solidFill>
                <a:latin typeface="Raleway"/>
              </a:rPr>
              <a:t>               </a:t>
            </a:r>
            <a:r>
              <a:rPr lang="en-US" sz="3500" dirty="0" err="1">
                <a:solidFill>
                  <a:srgbClr val="000000"/>
                </a:solidFill>
                <a:latin typeface="Raleway"/>
              </a:rPr>
              <a:t>J.Pragatheeswaran</a:t>
            </a:r>
            <a:r>
              <a:rPr lang="en-US" sz="3500" dirty="0">
                <a:solidFill>
                  <a:srgbClr val="000000"/>
                </a:solidFill>
                <a:latin typeface="Raleway"/>
              </a:rPr>
              <a:t>(421320104026)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986619">
            <a:off x="-2800762" y="3343677"/>
            <a:ext cx="5029200" cy="4114800"/>
          </a:xfrm>
          <a:custGeom>
            <a:avLst/>
            <a:gdLst/>
            <a:ahLst/>
            <a:cxnLst/>
            <a:rect l="l" t="t" r="r" b="b"/>
            <a:pathLst>
              <a:path w="5029200" h="41148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926706" y="-3752582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338574">
            <a:off x="4569016" y="-5480084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9024995">
            <a:off x="-2679407" y="-4114800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5936786" flipV="1">
            <a:off x="16141297" y="3404390"/>
            <a:ext cx="5029200" cy="4114800"/>
          </a:xfrm>
          <a:custGeom>
            <a:avLst/>
            <a:gdLst/>
            <a:ahLst/>
            <a:cxnLst/>
            <a:rect l="l" t="t" r="r" b="b"/>
            <a:pathLst>
              <a:path w="5029200" h="4114800">
                <a:moveTo>
                  <a:pt x="0" y="4114800"/>
                </a:moveTo>
                <a:lnTo>
                  <a:pt x="5029200" y="4114800"/>
                </a:lnTo>
                <a:lnTo>
                  <a:pt x="5029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180711" y="-490470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2672048" y="-5018174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6712665">
            <a:off x="-990270" y="7258855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1846334">
            <a:off x="9995837" y="617220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725007" y="5019675"/>
            <a:ext cx="12837986" cy="2155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71"/>
              </a:lnSpc>
            </a:pPr>
            <a:r>
              <a:rPr lang="en-US" sz="13599">
                <a:solidFill>
                  <a:srgbClr val="273384"/>
                </a:solidFill>
                <a:ea typeface="Eczar Bold"/>
              </a:rPr>
              <a:t>﻿THANK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-2508434" y="-4315657"/>
            <a:ext cx="9454551" cy="11886288"/>
          </a:xfrm>
          <a:custGeom>
            <a:avLst/>
            <a:gdLst/>
            <a:ahLst/>
            <a:cxnLst/>
            <a:rect l="l" t="t" r="r" b="b"/>
            <a:pathLst>
              <a:path w="9454551" h="11886288">
                <a:moveTo>
                  <a:pt x="0" y="0"/>
                </a:moveTo>
                <a:lnTo>
                  <a:pt x="9454552" y="0"/>
                </a:lnTo>
                <a:lnTo>
                  <a:pt x="9454552" y="11886288"/>
                </a:lnTo>
                <a:lnTo>
                  <a:pt x="0" y="11886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8100000">
            <a:off x="2311406" y="5457940"/>
            <a:ext cx="5469632" cy="4475153"/>
          </a:xfrm>
          <a:custGeom>
            <a:avLst/>
            <a:gdLst/>
            <a:ahLst/>
            <a:cxnLst/>
            <a:rect l="l" t="t" r="r" b="b"/>
            <a:pathLst>
              <a:path w="5469632" h="4475153">
                <a:moveTo>
                  <a:pt x="0" y="0"/>
                </a:moveTo>
                <a:lnTo>
                  <a:pt x="5469632" y="0"/>
                </a:lnTo>
                <a:lnTo>
                  <a:pt x="5469632" y="4475153"/>
                </a:lnTo>
                <a:lnTo>
                  <a:pt x="0" y="44751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432977" y="4801362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938341">
            <a:off x="5130167" y="2290710"/>
            <a:ext cx="9721895" cy="10809612"/>
          </a:xfrm>
          <a:custGeom>
            <a:avLst/>
            <a:gdLst/>
            <a:ahLst/>
            <a:cxnLst/>
            <a:rect l="l" t="t" r="r" b="b"/>
            <a:pathLst>
              <a:path w="9721895" h="10809612">
                <a:moveTo>
                  <a:pt x="0" y="0"/>
                </a:moveTo>
                <a:lnTo>
                  <a:pt x="9721895" y="0"/>
                </a:lnTo>
                <a:lnTo>
                  <a:pt x="9721895" y="10809612"/>
                </a:lnTo>
                <a:lnTo>
                  <a:pt x="0" y="108096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214019" y="-2764823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203235">
            <a:off x="156670" y="-1019161"/>
            <a:ext cx="9145556" cy="4738275"/>
          </a:xfrm>
          <a:custGeom>
            <a:avLst/>
            <a:gdLst/>
            <a:ahLst/>
            <a:cxnLst/>
            <a:rect l="l" t="t" r="r" b="b"/>
            <a:pathLst>
              <a:path w="9145556" h="4738275">
                <a:moveTo>
                  <a:pt x="0" y="0"/>
                </a:moveTo>
                <a:lnTo>
                  <a:pt x="9145556" y="0"/>
                </a:lnTo>
                <a:lnTo>
                  <a:pt x="9145556" y="4738275"/>
                </a:lnTo>
                <a:lnTo>
                  <a:pt x="0" y="47382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14609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837879" y="2420831"/>
            <a:ext cx="8542907" cy="1758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097"/>
              </a:lnSpc>
            </a:pPr>
            <a:r>
              <a:rPr lang="en-US" sz="11100">
                <a:solidFill>
                  <a:srgbClr val="273384"/>
                </a:solidFill>
                <a:latin typeface="Eczar Bold"/>
              </a:rPr>
              <a:t>WELCOME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556787" y="4306062"/>
            <a:ext cx="6446980" cy="876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50"/>
              </a:lnSpc>
            </a:pPr>
            <a:r>
              <a:rPr lang="en-US" sz="5000">
                <a:solidFill>
                  <a:srgbClr val="000000"/>
                </a:solidFill>
                <a:latin typeface="Raleway"/>
              </a:rPr>
              <a:t>In Our Group Project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98919" y="3063602"/>
            <a:ext cx="7890162" cy="122645"/>
          </a:xfrm>
          <a:custGeom>
            <a:avLst/>
            <a:gdLst/>
            <a:ahLst/>
            <a:cxnLst/>
            <a:rect l="l" t="t" r="r" b="b"/>
            <a:pathLst>
              <a:path w="7890162" h="122645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792599">
            <a:off x="15869006" y="6270652"/>
            <a:ext cx="3938319" cy="3222261"/>
          </a:xfrm>
          <a:custGeom>
            <a:avLst/>
            <a:gdLst/>
            <a:ahLst/>
            <a:cxnLst/>
            <a:rect l="l" t="t" r="r" b="b"/>
            <a:pathLst>
              <a:path w="3938319" h="3222261">
                <a:moveTo>
                  <a:pt x="0" y="0"/>
                </a:moveTo>
                <a:lnTo>
                  <a:pt x="3938319" y="0"/>
                </a:lnTo>
                <a:lnTo>
                  <a:pt x="3938319" y="3222261"/>
                </a:lnTo>
                <a:lnTo>
                  <a:pt x="0" y="3222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630862" y="1515088"/>
            <a:ext cx="11026276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69"/>
              </a:lnSpc>
            </a:pPr>
            <a:r>
              <a:rPr lang="en-US" sz="6000" dirty="0">
                <a:solidFill>
                  <a:srgbClr val="273384"/>
                </a:solidFill>
                <a:latin typeface="Eczar Bold"/>
              </a:rPr>
              <a:t>INTRODUCTION</a:t>
            </a:r>
          </a:p>
        </p:txBody>
      </p:sp>
      <p:sp>
        <p:nvSpPr>
          <p:cNvPr id="5" name="Freeform 5"/>
          <p:cNvSpPr/>
          <p:nvPr/>
        </p:nvSpPr>
        <p:spPr>
          <a:xfrm rot="1593932">
            <a:off x="13261928" y="-1959981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5970019">
            <a:off x="14137417" y="-5257705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1606838" y="9651106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71600" y="3860771"/>
            <a:ext cx="15887700" cy="3390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79"/>
              </a:lnSpc>
            </a:pPr>
            <a:r>
              <a:rPr lang="en-US" sz="3300" dirty="0">
                <a:solidFill>
                  <a:srgbClr val="000000"/>
                </a:solidFill>
                <a:latin typeface="Raleway"/>
              </a:rPr>
              <a:t>      A to-do planner is a tool that helps individuals organize and manage their tasks and responsibilities. It allows you to create a list of things you need to accomplish, set priorities, and track your progress. Whether it's for daily tasks, weekly goals, or long-term projects, a to-do planner is designed to enhance productivity and time management by providing a structured way to stay on top of your commitments.</a:t>
            </a:r>
          </a:p>
        </p:txBody>
      </p:sp>
      <p:sp>
        <p:nvSpPr>
          <p:cNvPr id="9" name="Freeform 9"/>
          <p:cNvSpPr/>
          <p:nvPr/>
        </p:nvSpPr>
        <p:spPr>
          <a:xfrm rot="3451795">
            <a:off x="-5305654" y="5728918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4917954">
            <a:off x="-2865885" y="-2658681"/>
            <a:ext cx="5623733" cy="5366295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895254">
            <a:off x="16212628" y="58423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24568">
            <a:off x="12391678" y="7122963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587989">
            <a:off x="11830173" y="5498252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895254">
            <a:off x="-1289031" y="24335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804384" y="1193252"/>
            <a:ext cx="7890162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75"/>
              </a:lnSpc>
            </a:pPr>
            <a:r>
              <a:rPr lang="en-US" sz="6000" dirty="0">
                <a:solidFill>
                  <a:srgbClr val="273384"/>
                </a:solidFill>
                <a:latin typeface="Eczar Bold"/>
              </a:rPr>
              <a:t>PURPOSE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EDA4EAE-9725-49BC-9DDD-9A90496FE81C}"/>
              </a:ext>
            </a:extLst>
          </p:cNvPr>
          <p:cNvSpPr txBox="1"/>
          <p:nvPr/>
        </p:nvSpPr>
        <p:spPr>
          <a:xfrm>
            <a:off x="2286000" y="2591349"/>
            <a:ext cx="15316200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Raleway" pitchFamily="2" charset="0"/>
              </a:rPr>
              <a:t>1. Organize tasks : </a:t>
            </a:r>
          </a:p>
          <a:p>
            <a:r>
              <a:rPr lang="en-IN" sz="3200" dirty="0">
                <a:latin typeface="Raleway" pitchFamily="2" charset="0"/>
              </a:rPr>
              <a:t> 	Create  a structured list of tasks and responsibilities.</a:t>
            </a:r>
          </a:p>
          <a:p>
            <a:endParaRPr lang="en-IN" sz="3200" dirty="0">
              <a:latin typeface="Raleway" pitchFamily="2" charset="0"/>
            </a:endParaRPr>
          </a:p>
          <a:p>
            <a:r>
              <a:rPr lang="en-IN" sz="3200" b="1" dirty="0">
                <a:latin typeface="Raleway" pitchFamily="2" charset="0"/>
              </a:rPr>
              <a:t>2. Prioritize :</a:t>
            </a:r>
          </a:p>
          <a:p>
            <a:r>
              <a:rPr lang="en-IN" sz="3200" dirty="0">
                <a:latin typeface="Raleway" pitchFamily="2" charset="0"/>
              </a:rPr>
              <a:t>	 Determine which tasks are most important and need immediate attention.</a:t>
            </a:r>
          </a:p>
          <a:p>
            <a:endParaRPr lang="en-IN" sz="3200" dirty="0">
              <a:latin typeface="Raleway" pitchFamily="2" charset="0"/>
            </a:endParaRPr>
          </a:p>
          <a:p>
            <a:r>
              <a:rPr lang="en-IN" sz="3200" b="1" dirty="0">
                <a:latin typeface="Raleway" pitchFamily="2" charset="0"/>
              </a:rPr>
              <a:t>3. Time management:</a:t>
            </a:r>
          </a:p>
          <a:p>
            <a:r>
              <a:rPr lang="en-IN" sz="3200" dirty="0">
                <a:latin typeface="Raleway" pitchFamily="2" charset="0"/>
              </a:rPr>
              <a:t>	 Allocate time efficiently to complete  tasks.</a:t>
            </a:r>
          </a:p>
          <a:p>
            <a:endParaRPr lang="en-IN" sz="3200" dirty="0">
              <a:latin typeface="Raleway" pitchFamily="2" charset="0"/>
            </a:endParaRPr>
          </a:p>
          <a:p>
            <a:r>
              <a:rPr lang="en-IN" sz="3200" b="1" dirty="0">
                <a:latin typeface="Raleway" pitchFamily="2" charset="0"/>
              </a:rPr>
              <a:t>4. Reduce stress:</a:t>
            </a:r>
          </a:p>
          <a:p>
            <a:r>
              <a:rPr lang="en-IN" sz="3200" dirty="0">
                <a:latin typeface="Raleway" pitchFamily="2" charset="0"/>
              </a:rPr>
              <a:t>	 Prevent feeling overwhelmed by having a clear plan.</a:t>
            </a:r>
          </a:p>
          <a:p>
            <a:endParaRPr lang="en-IN" sz="3200" dirty="0">
              <a:latin typeface="Raleway" pitchFamily="2" charset="0"/>
            </a:endParaRPr>
          </a:p>
          <a:p>
            <a:r>
              <a:rPr lang="en-IN" sz="3200" b="1" dirty="0">
                <a:latin typeface="Raleway" pitchFamily="2" charset="0"/>
              </a:rPr>
              <a:t>5. Increase productivity: </a:t>
            </a:r>
          </a:p>
          <a:p>
            <a:r>
              <a:rPr lang="en-IN" sz="3200" dirty="0">
                <a:latin typeface="Raleway" pitchFamily="2" charset="0"/>
              </a:rPr>
              <a:t>	Stay focused on accomplishing task.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895254">
            <a:off x="16212628" y="58423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24568">
            <a:off x="12391678" y="7122963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587989">
            <a:off x="11929154" y="5523378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895254">
            <a:off x="-1289031" y="24335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3866906">
            <a:off x="-782807" y="-4309805"/>
            <a:ext cx="6545961" cy="8229600"/>
          </a:xfrm>
          <a:custGeom>
            <a:avLst/>
            <a:gdLst/>
            <a:ahLst/>
            <a:cxnLst/>
            <a:rect l="l" t="t" r="r" b="b"/>
            <a:pathLst>
              <a:path w="6545961" h="8229600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1114953">
            <a:off x="-2105689" y="-224453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198919" y="2330283"/>
            <a:ext cx="7890162" cy="122645"/>
          </a:xfrm>
          <a:custGeom>
            <a:avLst/>
            <a:gdLst/>
            <a:ahLst/>
            <a:cxnLst/>
            <a:rect l="l" t="t" r="r" b="b"/>
            <a:pathLst>
              <a:path w="7890162" h="122645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 descr="Hardware requirements "/>
          <p:cNvSpPr txBox="1"/>
          <p:nvPr/>
        </p:nvSpPr>
        <p:spPr>
          <a:xfrm>
            <a:off x="4706537" y="1521806"/>
            <a:ext cx="9059084" cy="658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7"/>
              </a:lnSpc>
            </a:pPr>
            <a:r>
              <a:rPr lang="en-US" sz="4100" dirty="0">
                <a:solidFill>
                  <a:srgbClr val="273384"/>
                </a:solidFill>
                <a:latin typeface="Eczar Bold"/>
              </a:rPr>
              <a:t>HARDWARE REQUIREMENTS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9409BA1-01EC-4178-A6AE-3DF3CA3BD220}"/>
              </a:ext>
            </a:extLst>
          </p:cNvPr>
          <p:cNvSpPr txBox="1"/>
          <p:nvPr/>
        </p:nvSpPr>
        <p:spPr>
          <a:xfrm flipH="1">
            <a:off x="2285952" y="2786046"/>
            <a:ext cx="137921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Memory	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: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6GB</a:t>
            </a:r>
          </a:p>
          <a:p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Processor type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: Intel Pentium, i3, i5, i7 or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Faster</a:t>
            </a:r>
          </a:p>
          <a:p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Processor Speed   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1.83GHz or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Faster</a:t>
            </a:r>
          </a:p>
          <a:p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Swap Space	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: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2.1GB</a:t>
            </a:r>
          </a:p>
          <a:p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Hard Disk Space	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: 500GB or less</a:t>
            </a:r>
          </a:p>
          <a:p>
            <a:endParaRPr lang="en-IN" sz="3200" b="1" dirty="0">
              <a:latin typeface="Raleway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895254">
            <a:off x="16212628" y="58423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24568">
            <a:off x="12391678" y="7122963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587989">
            <a:off x="11830173" y="5498252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895254">
            <a:off x="-1289031" y="24335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3866906">
            <a:off x="-782807" y="-4309805"/>
            <a:ext cx="6545961" cy="8229600"/>
          </a:xfrm>
          <a:custGeom>
            <a:avLst/>
            <a:gdLst/>
            <a:ahLst/>
            <a:cxnLst/>
            <a:rect l="l" t="t" r="r" b="b"/>
            <a:pathLst>
              <a:path w="6545961" h="8229600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1114953">
            <a:off x="-2105689" y="-224453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198919" y="2330283"/>
            <a:ext cx="7890162" cy="122645"/>
          </a:xfrm>
          <a:custGeom>
            <a:avLst/>
            <a:gdLst/>
            <a:ahLst/>
            <a:cxnLst/>
            <a:rect l="l" t="t" r="r" b="b"/>
            <a:pathLst>
              <a:path w="7890162" h="122645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-1810189" y="2628663"/>
            <a:ext cx="16448652" cy="6251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07"/>
              </a:lnSpc>
            </a:pPr>
            <a:r>
              <a:rPr lang="en-US" sz="3200" b="1" dirty="0">
                <a:solidFill>
                  <a:srgbClr val="000000"/>
                </a:solidFill>
                <a:latin typeface="Raleway"/>
              </a:rPr>
              <a:t>Front End:</a:t>
            </a:r>
          </a:p>
          <a:p>
            <a:pPr algn="ctr">
              <a:lnSpc>
                <a:spcPts val="7107"/>
              </a:lnSpc>
            </a:pPr>
            <a:r>
              <a:rPr lang="en-US" sz="3200" dirty="0">
                <a:solidFill>
                  <a:srgbClr val="000000"/>
                </a:solidFill>
                <a:latin typeface="Raleway"/>
              </a:rPr>
              <a:t>        		 HTML</a:t>
            </a:r>
          </a:p>
          <a:p>
            <a:pPr algn="ctr">
              <a:lnSpc>
                <a:spcPts val="7107"/>
              </a:lnSpc>
            </a:pPr>
            <a:r>
              <a:rPr lang="en-US" sz="3200" dirty="0">
                <a:solidFill>
                  <a:srgbClr val="000000"/>
                </a:solidFill>
                <a:latin typeface="Raleway"/>
              </a:rPr>
              <a:t>     	      CSS</a:t>
            </a:r>
          </a:p>
          <a:p>
            <a:pPr algn="ctr">
              <a:lnSpc>
                <a:spcPts val="7107"/>
              </a:lnSpc>
            </a:pPr>
            <a:r>
              <a:rPr lang="en-US" sz="3200" dirty="0">
                <a:solidFill>
                  <a:srgbClr val="000000"/>
                </a:solidFill>
                <a:latin typeface="Raleway"/>
              </a:rPr>
              <a:t>               	         JavaScript</a:t>
            </a:r>
          </a:p>
          <a:p>
            <a:pPr algn="ctr">
              <a:lnSpc>
                <a:spcPts val="7107"/>
              </a:lnSpc>
            </a:pPr>
            <a:r>
              <a:rPr lang="en-US" sz="3200" b="1" dirty="0">
                <a:solidFill>
                  <a:srgbClr val="000000"/>
                </a:solidFill>
                <a:latin typeface="Raleway"/>
              </a:rPr>
              <a:t>Back End:</a:t>
            </a:r>
          </a:p>
          <a:p>
            <a:pPr algn="ctr">
              <a:lnSpc>
                <a:spcPts val="7107"/>
              </a:lnSpc>
            </a:pPr>
            <a:r>
              <a:rPr lang="en-US" sz="3200" dirty="0">
                <a:solidFill>
                  <a:srgbClr val="000000"/>
                </a:solidFill>
                <a:latin typeface="Raleway"/>
              </a:rPr>
              <a:t>                Java</a:t>
            </a:r>
          </a:p>
          <a:p>
            <a:pPr algn="ctr">
              <a:lnSpc>
                <a:spcPts val="7107"/>
              </a:lnSpc>
            </a:pPr>
            <a:r>
              <a:rPr lang="en-US" sz="3200" dirty="0">
                <a:solidFill>
                  <a:srgbClr val="000000"/>
                </a:solidFill>
                <a:latin typeface="Raleway"/>
              </a:rPr>
              <a:t>                   </a:t>
            </a:r>
            <a:r>
              <a:rPr lang="en-US" sz="3200" dirty="0" err="1">
                <a:solidFill>
                  <a:srgbClr val="000000"/>
                </a:solidFill>
                <a:latin typeface="Raleway"/>
              </a:rPr>
              <a:t>Mysql</a:t>
            </a:r>
            <a:endParaRPr lang="en-US" sz="3200" dirty="0">
              <a:solidFill>
                <a:srgbClr val="000000"/>
              </a:solidFill>
              <a:latin typeface="Raleway"/>
            </a:endParaRPr>
          </a:p>
        </p:txBody>
      </p:sp>
      <p:sp>
        <p:nvSpPr>
          <p:cNvPr id="10" name="TextBox 10" descr="Hardware requirements "/>
          <p:cNvSpPr txBox="1"/>
          <p:nvPr/>
        </p:nvSpPr>
        <p:spPr>
          <a:xfrm>
            <a:off x="4614458" y="1572411"/>
            <a:ext cx="9406342" cy="6848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07"/>
              </a:lnSpc>
            </a:pPr>
            <a:r>
              <a:rPr lang="en-US" sz="4800" dirty="0">
                <a:solidFill>
                  <a:srgbClr val="273384"/>
                </a:solidFill>
                <a:latin typeface="Eczar Bold"/>
              </a:rPr>
              <a:t>SOFTWARE REQUIREMENTS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895254">
            <a:off x="16212628" y="58423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24568">
            <a:off x="12391678" y="7122963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587989">
            <a:off x="11830173" y="5498252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895254">
            <a:off x="-1289031" y="24335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3866906">
            <a:off x="-782807" y="-4309805"/>
            <a:ext cx="6545961" cy="8229600"/>
          </a:xfrm>
          <a:custGeom>
            <a:avLst/>
            <a:gdLst/>
            <a:ahLst/>
            <a:cxnLst/>
            <a:rect l="l" t="t" r="r" b="b"/>
            <a:pathLst>
              <a:path w="6545961" h="8229600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1114953">
            <a:off x="-2105689" y="-224453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198919" y="2330283"/>
            <a:ext cx="7890162" cy="122645"/>
          </a:xfrm>
          <a:custGeom>
            <a:avLst/>
            <a:gdLst/>
            <a:ahLst/>
            <a:cxnLst/>
            <a:rect l="l" t="t" r="r" b="b"/>
            <a:pathLst>
              <a:path w="7890162" h="122645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 descr="Hardware requirements "/>
          <p:cNvSpPr txBox="1"/>
          <p:nvPr/>
        </p:nvSpPr>
        <p:spPr>
          <a:xfrm>
            <a:off x="4614458" y="1572411"/>
            <a:ext cx="9059084" cy="658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7"/>
              </a:lnSpc>
            </a:pPr>
            <a:r>
              <a:rPr lang="en-US" sz="4100" dirty="0">
                <a:solidFill>
                  <a:srgbClr val="273384"/>
                </a:solidFill>
                <a:latin typeface="Eczar Bold"/>
              </a:rPr>
              <a:t>FUNCTIONAL REQUIREMENTS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65E2079-D7C4-4D7F-ABB4-BEF87255595B}"/>
              </a:ext>
            </a:extLst>
          </p:cNvPr>
          <p:cNvSpPr txBox="1"/>
          <p:nvPr/>
        </p:nvSpPr>
        <p:spPr>
          <a:xfrm>
            <a:off x="2994611" y="2963940"/>
            <a:ext cx="14249400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0" dirty="0">
                <a:effectLst/>
                <a:latin typeface="Raleway" pitchFamily="2" charset="0"/>
              </a:rPr>
              <a:t>1.Task Creation and Editing: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i="0" dirty="0">
                <a:effectLst/>
                <a:latin typeface="Raleway" pitchFamily="2" charset="0"/>
              </a:rPr>
              <a:t>Users should be able to create new tasks or to-dos.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i="0" dirty="0">
                <a:effectLst/>
                <a:latin typeface="Raleway" pitchFamily="2" charset="0"/>
              </a:rPr>
              <a:t>Users should be able to edit, update, or delete tasks.</a:t>
            </a:r>
          </a:p>
          <a:p>
            <a:pPr lvl="1"/>
            <a:endParaRPr lang="en-US" sz="3200" i="0" dirty="0">
              <a:effectLst/>
              <a:latin typeface="Raleway" pitchFamily="2" charset="0"/>
            </a:endParaRPr>
          </a:p>
          <a:p>
            <a:pPr algn="l"/>
            <a:r>
              <a:rPr lang="en-US" sz="3200" b="1" i="0" dirty="0">
                <a:effectLst/>
                <a:latin typeface="Raleway" pitchFamily="2" charset="0"/>
              </a:rPr>
              <a:t>2.Due Dates and Reminders: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i="0" dirty="0">
                <a:effectLst/>
                <a:latin typeface="Raleway" pitchFamily="2" charset="0"/>
              </a:rPr>
              <a:t>Users should be able to set due dates and times for tasks.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i="0" dirty="0">
                <a:effectLst/>
                <a:latin typeface="Raleway" pitchFamily="2" charset="0"/>
              </a:rPr>
              <a:t>Option to receive reminders or notifications for upcoming tasks.</a:t>
            </a:r>
          </a:p>
          <a:p>
            <a:pPr algn="l"/>
            <a:endParaRPr lang="en-US" sz="3200" i="0" dirty="0">
              <a:effectLst/>
              <a:latin typeface="Raleway" pitchFamily="2" charset="0"/>
            </a:endParaRPr>
          </a:p>
          <a:p>
            <a:pPr algn="l"/>
            <a:r>
              <a:rPr lang="en-US" sz="3200" b="1" i="0" dirty="0">
                <a:effectLst/>
                <a:latin typeface="Raleway" pitchFamily="2" charset="0"/>
              </a:rPr>
              <a:t>3.Reporting and Analytics: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Raleway" pitchFamily="2" charset="0"/>
              </a:rPr>
              <a:t>Generate reports on task completion, productivity, or other metrics.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Raleway" pitchFamily="2" charset="0"/>
              </a:rPr>
              <a:t>Track task history and changes.</a:t>
            </a:r>
          </a:p>
          <a:p>
            <a:pPr algn="l"/>
            <a:endParaRPr lang="en-US" sz="3200" i="0" dirty="0">
              <a:effectLst/>
              <a:latin typeface="Raleway" pitchFamily="2" charset="0"/>
            </a:endParaRPr>
          </a:p>
          <a:p>
            <a:pPr lvl="1"/>
            <a:endParaRPr lang="en-US" sz="3200" i="0" dirty="0">
              <a:effectLst/>
              <a:latin typeface="Raleway" pitchFamily="2" charset="0"/>
            </a:endParaRPr>
          </a:p>
          <a:p>
            <a:endParaRPr lang="en-IN" sz="3200" dirty="0">
              <a:latin typeface="Raleway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895254">
            <a:off x="16212628" y="58423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24568">
            <a:off x="12391678" y="7122963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587989">
            <a:off x="11830173" y="5498252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895254">
            <a:off x="-1289031" y="24335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3866906">
            <a:off x="-782807" y="-4309805"/>
            <a:ext cx="6545961" cy="8229600"/>
          </a:xfrm>
          <a:custGeom>
            <a:avLst/>
            <a:gdLst/>
            <a:ahLst/>
            <a:cxnLst/>
            <a:rect l="l" t="t" r="r" b="b"/>
            <a:pathLst>
              <a:path w="6545961" h="8229600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1114953">
            <a:off x="-2105689" y="-224453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198919" y="2330283"/>
            <a:ext cx="7890162" cy="122645"/>
          </a:xfrm>
          <a:custGeom>
            <a:avLst/>
            <a:gdLst/>
            <a:ahLst/>
            <a:cxnLst/>
            <a:rect l="l" t="t" r="r" b="b"/>
            <a:pathLst>
              <a:path w="7890162" h="122645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 descr="Hardware requirements "/>
          <p:cNvSpPr txBox="1"/>
          <p:nvPr/>
        </p:nvSpPr>
        <p:spPr>
          <a:xfrm>
            <a:off x="4614457" y="1572411"/>
            <a:ext cx="10210779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07"/>
              </a:lnSpc>
            </a:pPr>
            <a:r>
              <a:rPr lang="en-US" sz="4100" dirty="0">
                <a:solidFill>
                  <a:srgbClr val="273384"/>
                </a:solidFill>
                <a:latin typeface="Eczar Bold"/>
              </a:rPr>
              <a:t>NON-FUNCTIONAL REQUIREMENTS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928F28A4-14CB-44FD-8E32-CD1AFFE5F608}"/>
              </a:ext>
            </a:extLst>
          </p:cNvPr>
          <p:cNvSpPr txBox="1"/>
          <p:nvPr/>
        </p:nvSpPr>
        <p:spPr>
          <a:xfrm>
            <a:off x="1143000" y="2330284"/>
            <a:ext cx="16078200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3200" b="1" i="0" dirty="0">
                <a:effectLst/>
                <a:latin typeface="Raleway" pitchFamily="2" charset="0"/>
              </a:rPr>
              <a:t>Performance</a:t>
            </a:r>
            <a:r>
              <a:rPr lang="en-US" sz="3200" b="0" i="0" dirty="0">
                <a:effectLst/>
                <a:latin typeface="Raleway" pitchFamily="2" charset="0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3200" b="0" i="0" dirty="0">
                <a:effectLst/>
                <a:latin typeface="Raleway" pitchFamily="2" charset="0"/>
              </a:rPr>
              <a:t>The application should respond promptly to user interactions with minimal latency.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3200" b="0" i="0" dirty="0">
                <a:effectLst/>
                <a:latin typeface="Raleway" pitchFamily="2" charset="0"/>
              </a:rPr>
              <a:t>It should be able to handle a significant number of tasks and users without degrading in performance.</a:t>
            </a:r>
          </a:p>
          <a:p>
            <a:pPr algn="l">
              <a:buFont typeface="+mj-lt"/>
              <a:buAutoNum type="arabicPeriod"/>
            </a:pPr>
            <a:r>
              <a:rPr lang="en-US" sz="3200" b="1" i="0" dirty="0">
                <a:effectLst/>
                <a:latin typeface="Raleway" pitchFamily="2" charset="0"/>
              </a:rPr>
              <a:t>Scalability</a:t>
            </a:r>
            <a:r>
              <a:rPr lang="en-US" sz="3200" b="0" i="0" dirty="0">
                <a:effectLst/>
                <a:latin typeface="Raleway" pitchFamily="2" charset="0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3200" b="0" i="0" dirty="0">
                <a:effectLst/>
                <a:latin typeface="Raleway" pitchFamily="2" charset="0"/>
              </a:rPr>
              <a:t>The application should scale horizontally and vertically to accommodate an increasing number of users and tasks.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3200" b="0" i="0" dirty="0">
                <a:effectLst/>
                <a:latin typeface="Raleway" pitchFamily="2" charset="0"/>
              </a:rPr>
              <a:t>Scalability should be achieved without significant performance degradation.</a:t>
            </a:r>
          </a:p>
          <a:p>
            <a:pPr algn="l">
              <a:buFont typeface="+mj-lt"/>
              <a:buAutoNum type="arabicPeriod"/>
            </a:pPr>
            <a:r>
              <a:rPr lang="en-US" sz="3200" b="1" i="0" dirty="0">
                <a:effectLst/>
                <a:latin typeface="Raleway" pitchFamily="2" charset="0"/>
              </a:rPr>
              <a:t>Availability</a:t>
            </a:r>
            <a:r>
              <a:rPr lang="en-US" sz="3200" b="0" i="0" dirty="0">
                <a:effectLst/>
                <a:latin typeface="Raleway" pitchFamily="2" charset="0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3200" b="0" i="0" dirty="0">
                <a:effectLst/>
                <a:latin typeface="Raleway" pitchFamily="2" charset="0"/>
              </a:rPr>
              <a:t>The application should aim for high availability, with minimal downtime for maintenance and updates.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3200" b="0" i="0" dirty="0">
                <a:effectLst/>
                <a:latin typeface="Raleway" pitchFamily="2" charset="0"/>
              </a:rPr>
              <a:t>Target uptime should be at least 99.9%.</a:t>
            </a:r>
          </a:p>
          <a:p>
            <a:pPr algn="l">
              <a:buFont typeface="+mj-lt"/>
              <a:buAutoNum type="arabicPeriod"/>
            </a:pPr>
            <a:r>
              <a:rPr lang="en-US" sz="3200" b="1" i="0" dirty="0">
                <a:effectLst/>
                <a:latin typeface="Raleway" pitchFamily="2" charset="0"/>
              </a:rPr>
              <a:t>Reliability</a:t>
            </a:r>
            <a:r>
              <a:rPr lang="en-US" sz="3200" b="0" i="0" dirty="0">
                <a:effectLst/>
                <a:latin typeface="Raleway" pitchFamily="2" charset="0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3200" b="0" i="0" dirty="0">
                <a:effectLst/>
                <a:latin typeface="Raleway" pitchFamily="2" charset="0"/>
              </a:rPr>
              <a:t>The application should be stable, robust, and free from critical errors, crashes, or data loss.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3200" b="0" i="0" dirty="0">
                <a:effectLst/>
                <a:latin typeface="Raleway" pitchFamily="2" charset="0"/>
              </a:rPr>
              <a:t>It should gracefully recover from unexpected failures or errors.</a:t>
            </a:r>
          </a:p>
          <a:p>
            <a:endParaRPr lang="en-IN" sz="3200" dirty="0">
              <a:latin typeface="Raleway" pitchFamily="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895254">
            <a:off x="16212628" y="58423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24568">
            <a:off x="12391678" y="7122963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587989">
            <a:off x="11830173" y="5498252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895254">
            <a:off x="-1289031" y="2433504"/>
            <a:ext cx="3548560" cy="2903368"/>
          </a:xfrm>
          <a:custGeom>
            <a:avLst/>
            <a:gdLst/>
            <a:ahLst/>
            <a:cxnLst/>
            <a:rect l="l" t="t" r="r" b="b"/>
            <a:pathLst>
              <a:path w="3548560" h="2903368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3866906">
            <a:off x="-782807" y="-4309805"/>
            <a:ext cx="6545961" cy="8229600"/>
          </a:xfrm>
          <a:custGeom>
            <a:avLst/>
            <a:gdLst/>
            <a:ahLst/>
            <a:cxnLst/>
            <a:rect l="l" t="t" r="r" b="b"/>
            <a:pathLst>
              <a:path w="6545961" h="8229600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1114953">
            <a:off x="-2105689" y="-224453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198919" y="2330283"/>
            <a:ext cx="7890162" cy="122645"/>
          </a:xfrm>
          <a:custGeom>
            <a:avLst/>
            <a:gdLst/>
            <a:ahLst/>
            <a:cxnLst/>
            <a:rect l="l" t="t" r="r" b="b"/>
            <a:pathLst>
              <a:path w="7890162" h="122645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 descr="Hardware requirements "/>
          <p:cNvSpPr txBox="1"/>
          <p:nvPr/>
        </p:nvSpPr>
        <p:spPr>
          <a:xfrm>
            <a:off x="3444483" y="1063961"/>
            <a:ext cx="11399035" cy="856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24"/>
              </a:lnSpc>
            </a:pPr>
            <a:r>
              <a:rPr lang="en-US" sz="5373">
                <a:solidFill>
                  <a:srgbClr val="273384"/>
                </a:solidFill>
                <a:latin typeface="Eczar Bold"/>
              </a:rPr>
              <a:t>Conclusion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4F2EE6D-8EF0-4F67-907C-682B91DA1155}"/>
              </a:ext>
            </a:extLst>
          </p:cNvPr>
          <p:cNvSpPr txBox="1"/>
          <p:nvPr/>
        </p:nvSpPr>
        <p:spPr>
          <a:xfrm>
            <a:off x="3200400" y="2857500"/>
            <a:ext cx="1139903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Google Sans"/>
              </a:rPr>
              <a:t>The Power of Planning Start, due dates, and a well-organized to-do list can boost your productivity.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Google San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Google Sans"/>
              </a:rPr>
              <a:t>It doesn't matter if you work alone or with a team.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Google San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Google Sans"/>
              </a:rPr>
              <a:t>These tools give you a clear and organized way to manage your tasks, ensuring you're always working on the right things at the right time.</a:t>
            </a:r>
            <a:endParaRPr lang="en-IN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389</Words>
  <Application>Microsoft Office PowerPoint</Application>
  <PresentationFormat>Custom</PresentationFormat>
  <Paragraphs>80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Eczar</vt:lpstr>
      <vt:lpstr>Eczar Semi-Bold</vt:lpstr>
      <vt:lpstr>Public Sans</vt:lpstr>
      <vt:lpstr>Raleway</vt:lpstr>
      <vt:lpstr>Eczar Bold</vt:lpstr>
      <vt:lpstr>Times New Roman</vt:lpstr>
      <vt:lpstr>Wingdings</vt:lpstr>
      <vt:lpstr>Google Sans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Gold Watercolour Group Project Presentation</dc:title>
  <dc:creator>Sasi Kumar</dc:creator>
  <cp:lastModifiedBy>OS LAB</cp:lastModifiedBy>
  <cp:revision>15</cp:revision>
  <dcterms:created xsi:type="dcterms:W3CDTF">2006-08-16T00:00:00Z</dcterms:created>
  <dcterms:modified xsi:type="dcterms:W3CDTF">2023-10-27T10:51:49Z</dcterms:modified>
  <dc:identifier>DAFxgQ0gd3s</dc:identifier>
</cp:coreProperties>
</file>

<file path=docProps/thumbnail.jpeg>
</file>